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75" r:id="rId30"/>
    <p:sldId id="257" r:id="rId31"/>
    <p:sldId id="269" r:id="rId32"/>
    <p:sldId id="270" r:id="rId33"/>
    <p:sldId id="268" r:id="rId34"/>
    <p:sldId id="271" r:id="rId35"/>
    <p:sldId id="258" r:id="rId36"/>
    <p:sldId id="272" r:id="rId37"/>
    <p:sldId id="259" r:id="rId38"/>
    <p:sldId id="260" r:id="rId39"/>
    <p:sldId id="273" r:id="rId40"/>
    <p:sldId id="261" r:id="rId41"/>
    <p:sldId id="262" r:id="rId42"/>
    <p:sldId id="27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66" y="-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Anatomy of female reproductive system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Blood supply 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  <a:effectLst/>
              </a:rPr>
              <a:t>Ovarian arteries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  <a:effectLst/>
              </a:rPr>
              <a:t>Utero-ovarian artery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effectLst/>
              </a:rPr>
              <a:t> </a:t>
            </a:r>
          </a:p>
          <a:p>
            <a:pPr lvl="1"/>
            <a:endParaRPr lang="ar-IQ" sz="30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female reproductive system </a:t>
            </a:r>
          </a:p>
          <a:p>
            <a:r>
              <a:rPr lang="en-US" sz="3200" dirty="0" smtClean="0"/>
              <a:t>Histology </a:t>
            </a:r>
          </a:p>
          <a:p>
            <a:pPr lvl="1"/>
            <a:r>
              <a:rPr lang="en-US" sz="2800" dirty="0" smtClean="0">
                <a:effectLst/>
              </a:rPr>
              <a:t>The ovaries surrounded by </a:t>
            </a:r>
            <a:r>
              <a:rPr lang="en-US" sz="2800" dirty="0">
                <a:effectLst/>
              </a:rPr>
              <a:t>S</a:t>
            </a:r>
            <a:r>
              <a:rPr lang="en-US" sz="2800" dirty="0" smtClean="0">
                <a:effectLst/>
              </a:rPr>
              <a:t>troma (connective tissue and blood supply) except the site of Hilus (the entrance of innervation and blood supply)</a:t>
            </a:r>
          </a:p>
          <a:p>
            <a:pPr lvl="1"/>
            <a:r>
              <a:rPr lang="en-US" sz="2800" dirty="0" smtClean="0">
                <a:effectLst/>
              </a:rPr>
              <a:t>The ovaries consist of two parts </a:t>
            </a:r>
          </a:p>
          <a:p>
            <a:pPr lvl="2"/>
            <a:r>
              <a:rPr lang="en-US" sz="2600" dirty="0" smtClean="0">
                <a:effectLst/>
              </a:rPr>
              <a:t>Cortex</a:t>
            </a:r>
          </a:p>
          <a:p>
            <a:pPr lvl="2"/>
            <a:r>
              <a:rPr lang="en-US" sz="2600" dirty="0" smtClean="0">
                <a:effectLst/>
              </a:rPr>
              <a:t>Medulla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effectLst/>
              </a:rPr>
              <a:t> </a:t>
            </a:r>
          </a:p>
          <a:p>
            <a:pPr lvl="1"/>
            <a:endParaRPr lang="ar-IQ" sz="30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Cortex </a:t>
            </a:r>
          </a:p>
          <a:p>
            <a:pPr lvl="1"/>
            <a:r>
              <a:rPr lang="en-US" sz="2400" dirty="0" smtClean="0">
                <a:effectLst/>
              </a:rPr>
              <a:t>Primordial follicles </a:t>
            </a:r>
          </a:p>
          <a:p>
            <a:pPr lvl="1"/>
            <a:r>
              <a:rPr lang="en-US" sz="2400" dirty="0" smtClean="0">
                <a:effectLst/>
              </a:rPr>
              <a:t>Primary follicles</a:t>
            </a:r>
          </a:p>
          <a:p>
            <a:pPr lvl="1"/>
            <a:r>
              <a:rPr lang="en-US" sz="2400" dirty="0" smtClean="0">
                <a:effectLst/>
              </a:rPr>
              <a:t>Secondary follicles </a:t>
            </a:r>
          </a:p>
          <a:p>
            <a:pPr lvl="1"/>
            <a:r>
              <a:rPr lang="en-US" sz="2400" dirty="0" smtClean="0">
                <a:effectLst/>
              </a:rPr>
              <a:t>Mature follicles </a:t>
            </a:r>
          </a:p>
          <a:p>
            <a:pPr lvl="1"/>
            <a:r>
              <a:rPr lang="en-US" sz="2400" dirty="0" smtClean="0">
                <a:effectLst/>
              </a:rPr>
              <a:t>Graafian follicles </a:t>
            </a:r>
          </a:p>
          <a:p>
            <a:pPr lvl="1"/>
            <a:r>
              <a:rPr lang="en-US" sz="2400" dirty="0" smtClean="0">
                <a:effectLst/>
              </a:rPr>
              <a:t>Corpus luteum </a:t>
            </a:r>
          </a:p>
          <a:p>
            <a:pPr lvl="1"/>
            <a:r>
              <a:rPr lang="en-US" sz="2400" dirty="0" smtClean="0">
                <a:effectLst/>
              </a:rPr>
              <a:t>Atretic corpus luteum </a:t>
            </a:r>
          </a:p>
          <a:p>
            <a:pPr lvl="1"/>
            <a:r>
              <a:rPr lang="en-US" sz="2400" dirty="0" smtClean="0">
                <a:effectLst/>
              </a:rPr>
              <a:t>Corpus albicans </a:t>
            </a:r>
          </a:p>
          <a:p>
            <a:r>
              <a:rPr lang="en-US" sz="2800" dirty="0" smtClean="0">
                <a:solidFill>
                  <a:srgbClr val="92D050"/>
                </a:solidFill>
                <a:effectLst/>
              </a:rPr>
              <a:t>Medulla </a:t>
            </a:r>
          </a:p>
          <a:p>
            <a:pPr lvl="1"/>
            <a:r>
              <a:rPr lang="en-US" sz="2600" dirty="0" smtClean="0">
                <a:effectLst/>
              </a:rPr>
              <a:t>Interstitial cells, blood supply and nerves </a:t>
            </a:r>
          </a:p>
          <a:p>
            <a:pPr lvl="1"/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3200" dirty="0" smtClean="0">
                <a:effectLst/>
              </a:rPr>
              <a:t> </a:t>
            </a:r>
          </a:p>
          <a:p>
            <a:pPr lvl="1"/>
            <a:endParaRPr lang="ar-IQ" sz="30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1389"/>
            <a:ext cx="9118600" cy="56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of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Functions of ovaries </a:t>
            </a:r>
          </a:p>
          <a:p>
            <a:pPr lvl="1"/>
            <a:r>
              <a:rPr lang="en-US" sz="2400" dirty="0" smtClean="0">
                <a:effectLst/>
              </a:rPr>
              <a:t>Releasing oocytes </a:t>
            </a:r>
          </a:p>
          <a:p>
            <a:pPr lvl="1"/>
            <a:r>
              <a:rPr lang="en-US" sz="2400" dirty="0" smtClean="0">
                <a:effectLst/>
              </a:rPr>
              <a:t>Hormonal production </a:t>
            </a:r>
          </a:p>
          <a:p>
            <a:pPr lvl="2"/>
            <a:r>
              <a:rPr lang="en-US" sz="2200" dirty="0" smtClean="0">
                <a:effectLst/>
              </a:rPr>
              <a:t>Estrogen from follicles</a:t>
            </a:r>
          </a:p>
          <a:p>
            <a:pPr lvl="2"/>
            <a:r>
              <a:rPr lang="en-US" sz="2200" dirty="0" smtClean="0">
                <a:effectLst/>
              </a:rPr>
              <a:t>Progesterone from corpus luteum </a:t>
            </a:r>
          </a:p>
          <a:p>
            <a:pPr lvl="2"/>
            <a:r>
              <a:rPr lang="en-US" sz="2200" dirty="0" smtClean="0">
                <a:effectLst/>
              </a:rPr>
              <a:t>Androgen from interstitial cells </a:t>
            </a:r>
          </a:p>
          <a:p>
            <a:pPr lvl="2"/>
            <a:r>
              <a:rPr lang="en-US" sz="2200" dirty="0" smtClean="0">
                <a:effectLst/>
              </a:rPr>
              <a:t>Relaxin from corpus luteum </a:t>
            </a:r>
          </a:p>
          <a:p>
            <a:pPr lvl="1"/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3200" dirty="0" smtClean="0">
                <a:effectLst/>
              </a:rPr>
              <a:t> </a:t>
            </a:r>
          </a:p>
          <a:p>
            <a:pPr lvl="1"/>
            <a:endParaRPr lang="ar-IQ" sz="30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477"/>
            <a:ext cx="5651500" cy="560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Oviduct or fallopian tube </a:t>
            </a:r>
          </a:p>
          <a:p>
            <a:pPr lvl="1"/>
            <a:r>
              <a:rPr lang="en-US" sz="2400" dirty="0" smtClean="0">
                <a:effectLst/>
              </a:rPr>
              <a:t>15-30 cm in length (species)</a:t>
            </a:r>
          </a:p>
          <a:p>
            <a:pPr lvl="1"/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3200" dirty="0" smtClean="0">
                <a:effectLst/>
              </a:rPr>
              <a:t> </a:t>
            </a:r>
          </a:p>
          <a:p>
            <a:pPr lvl="1"/>
            <a:endParaRPr lang="ar-IQ" sz="30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49" y="1485900"/>
            <a:ext cx="5377978" cy="449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AutoShape 2" descr="C:\Users\HUSAMA~1\AppData\Local\Temp\0124-Structure-of-ovary-of-animals-cow-Ovary.jpg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Parts of the Fallopian Tube - MEDiz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89" y="1023257"/>
            <a:ext cx="6477000" cy="39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oviduct </a:t>
            </a:r>
          </a:p>
          <a:p>
            <a:pPr lvl="1"/>
            <a:r>
              <a:rPr lang="en-US" sz="3000" dirty="0" smtClean="0"/>
              <a:t>Infundibulum : equipped with fimbria: </a:t>
            </a:r>
            <a:r>
              <a:rPr lang="en-US" sz="3200" dirty="0">
                <a:effectLst/>
              </a:rPr>
              <a:t>Picking up </a:t>
            </a:r>
            <a:r>
              <a:rPr lang="en-US" sz="3200" dirty="0" smtClean="0">
                <a:effectLst/>
              </a:rPr>
              <a:t>eggs</a:t>
            </a:r>
          </a:p>
          <a:p>
            <a:pPr lvl="1"/>
            <a:r>
              <a:rPr lang="en-US" sz="3200" dirty="0" smtClean="0">
                <a:effectLst/>
              </a:rPr>
              <a:t>Ampulla : site of fertilization </a:t>
            </a:r>
          </a:p>
          <a:p>
            <a:pPr lvl="1"/>
            <a:r>
              <a:rPr lang="en-US" sz="3200" dirty="0" smtClean="0">
                <a:effectLst/>
              </a:rPr>
              <a:t>Isthmus : site of developing of embryo (5 days) before entrance the uterus </a:t>
            </a:r>
          </a:p>
          <a:p>
            <a:pPr lvl="1"/>
            <a:r>
              <a:rPr lang="en-US" sz="3200" dirty="0" smtClean="0">
                <a:effectLst/>
              </a:rPr>
              <a:t>Utero-tubular junction (sphincter) </a:t>
            </a:r>
          </a:p>
          <a:p>
            <a:pPr lvl="1"/>
            <a:endParaRPr lang="en-US" sz="3200" dirty="0" smtClean="0">
              <a:effectLst/>
            </a:endParaRPr>
          </a:p>
          <a:p>
            <a:pPr marL="457200" lvl="1" indent="0">
              <a:buNone/>
            </a:pPr>
            <a:r>
              <a:rPr lang="en-US" sz="3000" dirty="0" smtClean="0"/>
              <a:t> </a:t>
            </a:r>
          </a:p>
          <a:p>
            <a:pPr lvl="1"/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3200" dirty="0" smtClean="0">
                <a:effectLst/>
              </a:rPr>
              <a:t> </a:t>
            </a:r>
          </a:p>
          <a:p>
            <a:pPr lvl="1"/>
            <a:endParaRPr lang="ar-IQ" sz="30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Histology of oviduct </a:t>
            </a:r>
          </a:p>
          <a:p>
            <a:pPr lvl="1"/>
            <a:r>
              <a:rPr lang="en-US" sz="3200" dirty="0" smtClean="0">
                <a:effectLst/>
              </a:rPr>
              <a:t>Epithelium (columnar cells)</a:t>
            </a:r>
          </a:p>
          <a:p>
            <a:pPr lvl="2"/>
            <a:r>
              <a:rPr lang="en-US" sz="3000" dirty="0" smtClean="0">
                <a:effectLst/>
              </a:rPr>
              <a:t>Ciliated (toward uterus) stimulated with hormones </a:t>
            </a:r>
          </a:p>
          <a:p>
            <a:pPr lvl="2"/>
            <a:r>
              <a:rPr lang="en-US" sz="3000" dirty="0" smtClean="0">
                <a:effectLst/>
              </a:rPr>
              <a:t>Non ciliated (glandular) stimulated with hormones </a:t>
            </a:r>
          </a:p>
          <a:p>
            <a:pPr lvl="1"/>
            <a:r>
              <a:rPr lang="en-US" sz="3200" dirty="0" smtClean="0">
                <a:effectLst/>
              </a:rPr>
              <a:t>Muscular layer: The cells have ability for contraction </a:t>
            </a:r>
          </a:p>
          <a:p>
            <a:pPr lvl="1"/>
            <a:r>
              <a:rPr lang="en-US" sz="3200" dirty="0" smtClean="0">
                <a:effectLst/>
              </a:rPr>
              <a:t>Serosa </a:t>
            </a:r>
          </a:p>
          <a:p>
            <a:pPr lvl="2"/>
            <a:endParaRPr lang="en-US" sz="3000" dirty="0" smtClean="0">
              <a:effectLst/>
            </a:endParaRPr>
          </a:p>
          <a:p>
            <a:pPr marL="457200" lvl="1" indent="0">
              <a:buNone/>
            </a:pPr>
            <a:r>
              <a:rPr lang="en-US" sz="3000" dirty="0" smtClean="0"/>
              <a:t> </a:t>
            </a:r>
          </a:p>
          <a:p>
            <a:pPr lvl="1"/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3200" dirty="0" smtClean="0">
                <a:effectLst/>
              </a:rPr>
              <a:t> </a:t>
            </a:r>
          </a:p>
          <a:p>
            <a:pPr lvl="1"/>
            <a:endParaRPr lang="ar-IQ" sz="30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Two main parts 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Ovaries : glandular part (production hormones)</a:t>
            </a:r>
          </a:p>
          <a:p>
            <a:pPr lvl="1"/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Endocrine gland 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Oviduct, uterus, cervix and vagina : tubular part </a:t>
            </a:r>
            <a:endParaRPr lang="en-US" sz="3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endParaRPr lang="en-US" sz="3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Function of oviduct </a:t>
            </a:r>
          </a:p>
          <a:p>
            <a:pPr lvl="1"/>
            <a:r>
              <a:rPr lang="en-US" sz="3200" dirty="0" smtClean="0">
                <a:effectLst/>
              </a:rPr>
              <a:t>Transfer oocytes from ovary to oviduct and inside oviduct</a:t>
            </a:r>
          </a:p>
          <a:p>
            <a:pPr lvl="1"/>
            <a:r>
              <a:rPr lang="en-US" sz="3200" dirty="0" smtClean="0">
                <a:effectLst/>
              </a:rPr>
              <a:t>Transfer sperms </a:t>
            </a:r>
          </a:p>
          <a:p>
            <a:pPr lvl="2"/>
            <a:r>
              <a:rPr lang="en-US" sz="3000" dirty="0" smtClean="0">
                <a:effectLst/>
              </a:rPr>
              <a:t>Two direction (sperm and oocytes)</a:t>
            </a:r>
          </a:p>
          <a:p>
            <a:pPr lvl="1"/>
            <a:r>
              <a:rPr lang="en-US" sz="3200" dirty="0" smtClean="0">
                <a:effectLst/>
              </a:rPr>
              <a:t>Fertilization (the site of connection between ampulla and isthmus)</a:t>
            </a:r>
          </a:p>
          <a:p>
            <a:pPr lvl="1"/>
            <a:r>
              <a:rPr lang="en-US" sz="3200" dirty="0" smtClean="0">
                <a:effectLst/>
              </a:rPr>
              <a:t>Division and developing the primary embryos (4-5days)</a:t>
            </a:r>
          </a:p>
          <a:p>
            <a:pPr lvl="1"/>
            <a:r>
              <a:rPr lang="en-US" sz="3200" dirty="0" smtClean="0">
                <a:effectLst/>
              </a:rPr>
              <a:t>Capacitation of sperms </a:t>
            </a:r>
          </a:p>
          <a:p>
            <a:pPr lvl="1"/>
            <a:r>
              <a:rPr lang="en-US" sz="3200" dirty="0" smtClean="0">
                <a:effectLst/>
              </a:rPr>
              <a:t>Utero-tubal junction (control the sperms movement and transfer the embryo) </a:t>
            </a:r>
          </a:p>
        </p:txBody>
      </p:sp>
    </p:spTree>
    <p:extLst>
      <p:ext uri="{BB962C8B-B14F-4D97-AF65-F5344CB8AC3E}">
        <p14:creationId xmlns:p14="http://schemas.microsoft.com/office/powerpoint/2010/main" val="21984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Uterus </a:t>
            </a:r>
          </a:p>
          <a:p>
            <a:pPr lvl="1"/>
            <a:r>
              <a:rPr lang="en-US" sz="2800" dirty="0" smtClean="0"/>
              <a:t>Body and two horns </a:t>
            </a:r>
          </a:p>
          <a:p>
            <a:pPr lvl="2"/>
            <a:r>
              <a:rPr lang="en-US" sz="2600" dirty="0" smtClean="0"/>
              <a:t>Situated in pelvic cavity (changing according number of parturition)</a:t>
            </a:r>
          </a:p>
          <a:p>
            <a:pPr lvl="2"/>
            <a:r>
              <a:rPr lang="en-US" sz="2600" dirty="0" smtClean="0"/>
              <a:t>Septum separate two horns (bifurcation)   </a:t>
            </a:r>
          </a:p>
          <a:p>
            <a:pPr lvl="2"/>
            <a:r>
              <a:rPr lang="en-US" sz="2600" dirty="0" smtClean="0"/>
              <a:t>Attached to the pelvic and abdominal wall by broad ligament </a:t>
            </a:r>
          </a:p>
          <a:p>
            <a:pPr lvl="1"/>
            <a:r>
              <a:rPr lang="en-US" sz="2800" dirty="0" smtClean="0"/>
              <a:t>The shape of the uterus differ according species </a:t>
            </a:r>
          </a:p>
          <a:p>
            <a:pPr lvl="2"/>
            <a:r>
              <a:rPr lang="en-US" sz="2800" dirty="0" smtClean="0"/>
              <a:t>Cows, ewes and goat: bi-</a:t>
            </a:r>
            <a:r>
              <a:rPr lang="en-US" sz="2800" dirty="0" err="1" smtClean="0"/>
              <a:t>pattitus</a:t>
            </a:r>
            <a:r>
              <a:rPr lang="en-US" sz="2800" dirty="0" smtClean="0"/>
              <a:t> (ram horns)</a:t>
            </a:r>
          </a:p>
          <a:p>
            <a:pPr lvl="2"/>
            <a:r>
              <a:rPr lang="en-US" sz="2800" dirty="0" smtClean="0"/>
              <a:t>Mare : T shape (suspended under lumber region) </a:t>
            </a:r>
          </a:p>
          <a:p>
            <a:pPr lvl="2"/>
            <a:r>
              <a:rPr lang="en-US" sz="2800" dirty="0" smtClean="0"/>
              <a:t> pig : intestinal shale (inside abdominal region)</a:t>
            </a:r>
          </a:p>
          <a:p>
            <a:pPr lvl="2"/>
            <a:r>
              <a:rPr lang="en-US" sz="2800" dirty="0" smtClean="0"/>
              <a:t>Dog and cat: Y shape (toward kidney) </a:t>
            </a:r>
          </a:p>
        </p:txBody>
      </p:sp>
    </p:spTree>
    <p:extLst>
      <p:ext uri="{BB962C8B-B14F-4D97-AF65-F5344CB8AC3E}">
        <p14:creationId xmlns:p14="http://schemas.microsoft.com/office/powerpoint/2010/main" val="28590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Histology </a:t>
            </a:r>
          </a:p>
          <a:p>
            <a:pPr lvl="1"/>
            <a:r>
              <a:rPr lang="en-US" sz="2600" dirty="0" smtClean="0"/>
              <a:t>Endometrium (pseudo stratified epithelium )</a:t>
            </a:r>
          </a:p>
          <a:p>
            <a:pPr lvl="2"/>
            <a:r>
              <a:rPr lang="en-US" sz="2400" dirty="0" smtClean="0"/>
              <a:t>Caruncles (site of connection with placenta)</a:t>
            </a:r>
          </a:p>
          <a:p>
            <a:pPr lvl="3"/>
            <a:r>
              <a:rPr lang="en-US" sz="2200" dirty="0" smtClean="0"/>
              <a:t>zona spongiosa (supporting)</a:t>
            </a:r>
          </a:p>
          <a:p>
            <a:pPr lvl="3"/>
            <a:r>
              <a:rPr lang="en-US" sz="2200" dirty="0" smtClean="0"/>
              <a:t>Zona </a:t>
            </a:r>
            <a:r>
              <a:rPr lang="en-US" sz="2200" dirty="0" err="1" smtClean="0"/>
              <a:t>compacta</a:t>
            </a:r>
            <a:r>
              <a:rPr lang="en-US" sz="2200" dirty="0" smtClean="0"/>
              <a:t> (uterine glands and blood supply)</a:t>
            </a:r>
          </a:p>
          <a:p>
            <a:pPr lvl="3"/>
            <a:r>
              <a:rPr lang="en-US" sz="2200" dirty="0" smtClean="0"/>
              <a:t>Zona </a:t>
            </a:r>
            <a:r>
              <a:rPr lang="en-US" sz="2200" dirty="0" err="1" smtClean="0"/>
              <a:t>basalis</a:t>
            </a:r>
            <a:r>
              <a:rPr lang="en-US" sz="2200" dirty="0" smtClean="0"/>
              <a:t> (supporting)</a:t>
            </a:r>
          </a:p>
          <a:p>
            <a:pPr lvl="1"/>
            <a:r>
              <a:rPr lang="en-US" sz="2400" dirty="0" err="1" smtClean="0"/>
              <a:t>Myomaterium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Internal layer (dense and circular )</a:t>
            </a:r>
          </a:p>
          <a:p>
            <a:pPr lvl="2"/>
            <a:r>
              <a:rPr lang="en-US" sz="2400" dirty="0" smtClean="0"/>
              <a:t>External layer (light and longitudinal )</a:t>
            </a:r>
          </a:p>
          <a:p>
            <a:pPr lvl="3"/>
            <a:r>
              <a:rPr lang="en-US" sz="2200" dirty="0" smtClean="0"/>
              <a:t>Blood supply and nerve and lymph </a:t>
            </a:r>
          </a:p>
          <a:p>
            <a:pPr lvl="3"/>
            <a:r>
              <a:rPr lang="en-US" sz="2200" dirty="0" smtClean="0"/>
              <a:t>Changing occur in according hormones and status </a:t>
            </a:r>
          </a:p>
          <a:p>
            <a:pPr lvl="1"/>
            <a:r>
              <a:rPr lang="en-US" sz="2600" dirty="0" smtClean="0"/>
              <a:t>Serosa </a:t>
            </a:r>
          </a:p>
        </p:txBody>
      </p:sp>
    </p:spTree>
    <p:extLst>
      <p:ext uri="{BB962C8B-B14F-4D97-AF65-F5344CB8AC3E}">
        <p14:creationId xmlns:p14="http://schemas.microsoft.com/office/powerpoint/2010/main" val="29047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Function </a:t>
            </a:r>
          </a:p>
          <a:p>
            <a:pPr lvl="1"/>
            <a:r>
              <a:rPr lang="en-US" sz="2800" dirty="0" smtClean="0"/>
              <a:t>Sperm capacitation</a:t>
            </a:r>
          </a:p>
          <a:p>
            <a:pPr lvl="1"/>
            <a:r>
              <a:rPr lang="en-US" sz="2800" dirty="0" smtClean="0"/>
              <a:t>Embryo implantation </a:t>
            </a:r>
          </a:p>
          <a:p>
            <a:pPr lvl="1"/>
            <a:r>
              <a:rPr lang="en-US" sz="2800" dirty="0" smtClean="0"/>
              <a:t>Embryo nutrition (uterine gland ) through uterine milk </a:t>
            </a:r>
          </a:p>
          <a:p>
            <a:pPr lvl="1"/>
            <a:r>
              <a:rPr lang="en-US" sz="2800" dirty="0" smtClean="0"/>
              <a:t>Fetus incubation</a:t>
            </a:r>
          </a:p>
          <a:p>
            <a:pPr lvl="1"/>
            <a:r>
              <a:rPr lang="en-US" sz="2800" dirty="0" smtClean="0"/>
              <a:t>Sperm transportation </a:t>
            </a:r>
          </a:p>
          <a:p>
            <a:pPr lvl="1"/>
            <a:r>
              <a:rPr lang="en-US" sz="2800" dirty="0" smtClean="0"/>
              <a:t>Parturition 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ormonal production ( prostaglandins )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chemeClr val="accent6"/>
              </a:solidFill>
            </a:endParaRPr>
          </a:p>
          <a:p>
            <a:r>
              <a:rPr lang="en-US" sz="3600" dirty="0">
                <a:solidFill>
                  <a:schemeClr val="accent6"/>
                </a:solidFill>
              </a:rPr>
              <a:t>Uterus movement </a:t>
            </a:r>
          </a:p>
          <a:p>
            <a:pPr lvl="1"/>
            <a:r>
              <a:rPr lang="en-US" sz="2800" dirty="0"/>
              <a:t>Hormonal dependent (estrogen and progesterone) 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chemeClr val="accent6"/>
              </a:solidFill>
            </a:endParaRPr>
          </a:p>
          <a:p>
            <a:pPr lvl="1"/>
            <a:endParaRPr lang="en-US" sz="2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Cervix </a:t>
            </a:r>
          </a:p>
          <a:p>
            <a:pPr lvl="1"/>
            <a:r>
              <a:rPr lang="en-US" sz="2800" dirty="0" smtClean="0"/>
              <a:t>Sphincter between uterus and vagina  </a:t>
            </a:r>
          </a:p>
          <a:p>
            <a:pPr lvl="1"/>
            <a:r>
              <a:rPr lang="en-US" sz="2800" dirty="0" smtClean="0"/>
              <a:t>Controlling and protect the uterus from intruders </a:t>
            </a:r>
          </a:p>
          <a:p>
            <a:pPr lvl="1"/>
            <a:r>
              <a:rPr lang="en-US" sz="2800" dirty="0" smtClean="0"/>
              <a:t>Consist from elastic fiber and muscles : tends for distension </a:t>
            </a:r>
          </a:p>
          <a:p>
            <a:pPr lvl="1"/>
            <a:r>
              <a:rPr lang="en-US" sz="2800" dirty="0" smtClean="0"/>
              <a:t>Take 5-7 cm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In Ruminant : cylindrical shape and cartilage consist from 3-5 cartilage rings (tight closed )</a:t>
            </a:r>
          </a:p>
          <a:p>
            <a:pPr lvl="1"/>
            <a:r>
              <a:rPr lang="en-US" sz="2800" dirty="0" smtClean="0"/>
              <a:t>In mare : longitudinal folds (</a:t>
            </a:r>
            <a:r>
              <a:rPr lang="ar-IQ" sz="2800" dirty="0" smtClean="0"/>
              <a:t> </a:t>
            </a:r>
            <a:r>
              <a:rPr lang="en-US" sz="2800" dirty="0" smtClean="0"/>
              <a:t>less tightly closed )</a:t>
            </a:r>
            <a:endParaRPr lang="ar-IQ" sz="2800" dirty="0" smtClean="0"/>
          </a:p>
          <a:p>
            <a:pPr lvl="1"/>
            <a:r>
              <a:rPr lang="en-US" sz="2800" dirty="0" smtClean="0"/>
              <a:t>In pig : spiral ring (corkscrew shape)</a:t>
            </a:r>
          </a:p>
          <a:p>
            <a:pPr lvl="1"/>
            <a:r>
              <a:rPr lang="en-US" sz="2800" dirty="0" smtClean="0"/>
              <a:t>In dogs : rounded (mushroom shape)</a:t>
            </a:r>
          </a:p>
          <a:p>
            <a:pPr lvl="1"/>
            <a:endParaRPr lang="en-US" sz="2600" dirty="0" smtClean="0">
              <a:solidFill>
                <a:schemeClr val="accent6"/>
              </a:solidFill>
            </a:endParaRPr>
          </a:p>
          <a:p>
            <a:pPr lvl="1"/>
            <a:endParaRPr lang="en-US" sz="2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Cervix </a:t>
            </a:r>
          </a:p>
          <a:p>
            <a:pPr lvl="1"/>
            <a:r>
              <a:rPr lang="en-US" sz="2800" dirty="0" smtClean="0"/>
              <a:t>Consist from 2 types of cells </a:t>
            </a:r>
          </a:p>
          <a:p>
            <a:pPr lvl="2"/>
            <a:r>
              <a:rPr lang="en-US" sz="2600" dirty="0" smtClean="0"/>
              <a:t>Ciliated cells (transfer sperms) (estrogen)</a:t>
            </a:r>
          </a:p>
          <a:p>
            <a:pPr lvl="2"/>
            <a:r>
              <a:rPr lang="en-US" sz="2600" dirty="0" smtClean="0"/>
              <a:t>Non ciliated cells (glandular)</a:t>
            </a:r>
          </a:p>
          <a:p>
            <a:pPr lvl="3"/>
            <a:r>
              <a:rPr lang="en-US" sz="2400" dirty="0" smtClean="0"/>
              <a:t>Produce mucous for closing the cervix during pregnancy (progesterone)</a:t>
            </a:r>
          </a:p>
          <a:p>
            <a:pPr lvl="3"/>
            <a:r>
              <a:rPr lang="en-US" sz="2400" dirty="0" smtClean="0"/>
              <a:t>Sperm capacitation  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chemeClr val="accent6"/>
              </a:solidFill>
            </a:endParaRPr>
          </a:p>
          <a:p>
            <a:pPr lvl="1"/>
            <a:endParaRPr lang="en-US" sz="2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Functions of Cervix </a:t>
            </a:r>
          </a:p>
          <a:p>
            <a:pPr lvl="1"/>
            <a:r>
              <a:rPr lang="en-US" sz="2800" dirty="0" smtClean="0"/>
              <a:t>Prevent the entrance of foreign bodies </a:t>
            </a:r>
          </a:p>
          <a:p>
            <a:pPr lvl="1"/>
            <a:r>
              <a:rPr lang="en-US" sz="2800" dirty="0" smtClean="0"/>
              <a:t>During dilatation permit for sperm entrance </a:t>
            </a:r>
          </a:p>
          <a:p>
            <a:pPr lvl="1"/>
            <a:r>
              <a:rPr lang="en-US" sz="2800" dirty="0" smtClean="0"/>
              <a:t>Sperm capacitation and storage for sperms </a:t>
            </a:r>
          </a:p>
          <a:p>
            <a:pPr lvl="1"/>
            <a:r>
              <a:rPr lang="en-US" sz="2800" dirty="0" smtClean="0"/>
              <a:t>Sperm transfer </a:t>
            </a:r>
          </a:p>
          <a:p>
            <a:pPr lvl="1"/>
            <a:r>
              <a:rPr lang="en-US" sz="2800" dirty="0" smtClean="0"/>
              <a:t>Closed during pregnancy (protect the environment of uterus)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chemeClr val="accent6"/>
              </a:solidFill>
            </a:endParaRPr>
          </a:p>
          <a:p>
            <a:pPr lvl="1"/>
            <a:endParaRPr lang="en-US" sz="2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Vagina </a:t>
            </a:r>
          </a:p>
          <a:p>
            <a:pPr lvl="1"/>
            <a:r>
              <a:rPr lang="en-US" sz="2800" dirty="0" smtClean="0"/>
              <a:t>Consist from </a:t>
            </a:r>
          </a:p>
          <a:p>
            <a:pPr lvl="2"/>
            <a:r>
              <a:rPr lang="en-US" sz="2800" dirty="0" smtClean="0"/>
              <a:t>Epithelium </a:t>
            </a:r>
          </a:p>
          <a:p>
            <a:pPr lvl="2"/>
            <a:r>
              <a:rPr lang="en-US" sz="2800" dirty="0" smtClean="0"/>
              <a:t>Muscular </a:t>
            </a:r>
          </a:p>
          <a:p>
            <a:pPr lvl="2"/>
            <a:r>
              <a:rPr lang="en-US" sz="2800" dirty="0" smtClean="0"/>
              <a:t>Serosa </a:t>
            </a:r>
          </a:p>
          <a:p>
            <a:pPr lvl="1"/>
            <a:r>
              <a:rPr lang="en-US" sz="2800" dirty="0" smtClean="0"/>
              <a:t>Organ of meting </a:t>
            </a:r>
          </a:p>
          <a:p>
            <a:pPr lvl="1"/>
            <a:r>
              <a:rPr lang="en-US" sz="2800" dirty="0" smtClean="0"/>
              <a:t>First storage for sperms </a:t>
            </a:r>
          </a:p>
          <a:p>
            <a:pPr lvl="1"/>
            <a:r>
              <a:rPr lang="en-US" sz="2800" dirty="0" smtClean="0"/>
              <a:t>Take 25-30 cm 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chemeClr val="accent6"/>
              </a:solidFill>
            </a:endParaRPr>
          </a:p>
          <a:p>
            <a:pPr lvl="1"/>
            <a:endParaRPr lang="en-US" sz="2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Internal genitalia : ?????</a:t>
            </a:r>
          </a:p>
          <a:p>
            <a:r>
              <a:rPr lang="en-US" sz="3600" dirty="0" smtClean="0">
                <a:solidFill>
                  <a:schemeClr val="accent6"/>
                </a:solidFill>
              </a:rPr>
              <a:t>External genitalia  </a:t>
            </a:r>
          </a:p>
          <a:p>
            <a:pPr lvl="1"/>
            <a:r>
              <a:rPr lang="en-US" sz="2800" dirty="0" smtClean="0"/>
              <a:t>Vestibules </a:t>
            </a:r>
          </a:p>
          <a:p>
            <a:pPr lvl="1"/>
            <a:r>
              <a:rPr lang="en-US" sz="2800" dirty="0" smtClean="0"/>
              <a:t>Labia </a:t>
            </a:r>
          </a:p>
          <a:p>
            <a:pPr lvl="2"/>
            <a:r>
              <a:rPr lang="en-US" sz="2600" dirty="0" err="1" smtClean="0"/>
              <a:t>Majora</a:t>
            </a:r>
            <a:r>
              <a:rPr lang="en-US" sz="2600" dirty="0" smtClean="0"/>
              <a:t> </a:t>
            </a:r>
          </a:p>
          <a:p>
            <a:pPr lvl="2"/>
            <a:r>
              <a:rPr lang="en-US" sz="2600" dirty="0" err="1" smtClean="0"/>
              <a:t>Minora</a:t>
            </a:r>
            <a:r>
              <a:rPr lang="en-US" sz="2600" dirty="0" smtClean="0"/>
              <a:t> </a:t>
            </a:r>
          </a:p>
          <a:p>
            <a:pPr lvl="1"/>
            <a:r>
              <a:rPr lang="en-US" sz="2800" dirty="0" smtClean="0"/>
              <a:t>Clitoris 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chemeClr val="accent6"/>
              </a:solidFill>
            </a:endParaRPr>
          </a:p>
          <a:p>
            <a:pPr lvl="1"/>
            <a:endParaRPr lang="en-US" sz="2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 of female reproductive system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Ovaries </a:t>
            </a:r>
          </a:p>
          <a:p>
            <a:pPr lvl="1"/>
            <a:r>
              <a:rPr lang="en-US" sz="2800" dirty="0" smtClean="0"/>
              <a:t>Shape : </a:t>
            </a:r>
          </a:p>
          <a:p>
            <a:pPr lvl="2"/>
            <a:r>
              <a:rPr lang="en-US" sz="2600" dirty="0" smtClean="0"/>
              <a:t>Cows: oval , almond </a:t>
            </a:r>
          </a:p>
          <a:p>
            <a:pPr lvl="2"/>
            <a:r>
              <a:rPr lang="en-US" sz="2600" dirty="0" smtClean="0"/>
              <a:t>Ewes and goat:  oval </a:t>
            </a:r>
          </a:p>
          <a:p>
            <a:pPr lvl="2"/>
            <a:r>
              <a:rPr lang="en-US" sz="2600" dirty="0" smtClean="0"/>
              <a:t>Mare : kidney shape, bean shape </a:t>
            </a:r>
          </a:p>
          <a:p>
            <a:pPr lvl="2"/>
            <a:r>
              <a:rPr lang="en-US" sz="2600" dirty="0" smtClean="0"/>
              <a:t>Pig : grape like shape </a:t>
            </a:r>
          </a:p>
          <a:p>
            <a:pPr lvl="1"/>
            <a:r>
              <a:rPr lang="en-US" sz="2800" dirty="0" smtClean="0"/>
              <a:t> The shape of ovary is depend on:</a:t>
            </a:r>
          </a:p>
          <a:p>
            <a:pPr lvl="2"/>
            <a:r>
              <a:rPr lang="en-US" sz="2600" dirty="0" smtClean="0"/>
              <a:t>Type of animal, stage of estrus cycle, age, species, times of pregnancy, nutrition </a:t>
            </a:r>
          </a:p>
          <a:p>
            <a:pPr lvl="1"/>
            <a:endParaRPr lang="en-US" sz="3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Formation of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After fertilization the division continue to form early embryo (embryonic vesicles) in day 35-40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 day 35, the embryo has 2 ducts</a:t>
            </a:r>
          </a:p>
          <a:p>
            <a:pPr lvl="1"/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olffian duct which develop into male reproductive system</a:t>
            </a:r>
          </a:p>
          <a:p>
            <a:pPr lvl="1"/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Mullerian duct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which develop into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female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reproductive system</a:t>
            </a:r>
            <a:endParaRPr lang="en-US" sz="3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endParaRPr lang="en-US" sz="3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Genetic feature (XX or XY) play important role for determine which duct will develop while the other will atrophy</a:t>
            </a:r>
          </a:p>
          <a:p>
            <a:r>
              <a:rPr lang="en-US" sz="3200" dirty="0" smtClean="0">
                <a:solidFill>
                  <a:srgbClr val="92D050"/>
                </a:solidFill>
              </a:rPr>
              <a:t>Genetic feature responsible to form primary testes or primary ovary  </a:t>
            </a:r>
          </a:p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If the gonads are testes, they will secret testosterone and anti mullerian hormone that lead to develop Wolffian duct and regressing the mullerian duct </a:t>
            </a:r>
          </a:p>
          <a:p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If the gonads are </a:t>
            </a:r>
            <a:r>
              <a:rPr lang="en-US" sz="3200" dirty="0" smtClean="0">
                <a:solidFill>
                  <a:srgbClr val="FFFF00"/>
                </a:solidFill>
              </a:rPr>
              <a:t>ovaries, mullerian duct will develop and  regressing the Wolffian duct</a:t>
            </a:r>
            <a:endParaRPr lang="en-US" sz="3000" dirty="0" smtClean="0">
              <a:solidFill>
                <a:srgbClr val="92D050"/>
              </a:solidFill>
            </a:endParaRPr>
          </a:p>
          <a:p>
            <a:pPr lvl="1"/>
            <a:endParaRPr lang="en-US" sz="3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HUSAMALDEEN\Desktop\Teixeira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64331"/>
            <a:ext cx="62738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491789" cy="634928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formation of oocytes start from embryonic stage </a:t>
            </a:r>
          </a:p>
          <a:p>
            <a:r>
              <a:rPr lang="en-US" sz="2800" u="sng" dirty="0" smtClean="0">
                <a:effectLst/>
              </a:rPr>
              <a:t>During embryonic stage: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The primary ovary form from genital </a:t>
            </a:r>
            <a:r>
              <a:rPr lang="en-US" sz="3200" dirty="0" smtClean="0">
                <a:solidFill>
                  <a:srgbClr val="00B0F0"/>
                </a:solidFill>
              </a:rPr>
              <a:t>ridges (35-40) from pregnancy </a:t>
            </a:r>
            <a:endParaRPr lang="en-US" sz="3200" dirty="0">
              <a:solidFill>
                <a:srgbClr val="00B0F0"/>
              </a:solidFill>
            </a:endParaRP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Yolk sac suffer from extension (from hind gut of the embryo)</a:t>
            </a:r>
          </a:p>
          <a:p>
            <a:pPr lvl="1"/>
            <a:r>
              <a:rPr lang="en-US" sz="3200" dirty="0" smtClean="0">
                <a:solidFill>
                  <a:srgbClr val="92D050"/>
                </a:solidFill>
              </a:rPr>
              <a:t>The germs cells migrate from this extension to the primary ovary</a:t>
            </a:r>
          </a:p>
          <a:p>
            <a:pPr lvl="1"/>
            <a:r>
              <a:rPr lang="en-US" sz="3200" dirty="0" smtClean="0"/>
              <a:t>Migrated germ cells stay in the cortex of the primary ovary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</a:rPr>
              <a:t>All these germ cells suffer from proliferation (Mitotic division) and differentiation to form </a:t>
            </a:r>
            <a:r>
              <a:rPr lang="en-US" sz="3200" dirty="0" smtClean="0">
                <a:solidFill>
                  <a:schemeClr val="accent6"/>
                </a:solidFill>
              </a:rPr>
              <a:t>primordial </a:t>
            </a:r>
            <a:r>
              <a:rPr lang="en-US" sz="3200" dirty="0" smtClean="0">
                <a:solidFill>
                  <a:schemeClr val="accent6"/>
                </a:solidFill>
              </a:rPr>
              <a:t>oocytes </a:t>
            </a:r>
            <a:r>
              <a:rPr lang="en-US" sz="3200" dirty="0" smtClean="0">
                <a:solidFill>
                  <a:schemeClr val="accent6"/>
                </a:solidFill>
              </a:rPr>
              <a:t>(2N</a:t>
            </a:r>
            <a:r>
              <a:rPr lang="en-US" sz="3200" dirty="0" smtClean="0">
                <a:solidFill>
                  <a:schemeClr val="accent6"/>
                </a:solidFill>
              </a:rPr>
              <a:t>) 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HUSAMALDEEN\Desktop\2126-158871288454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219075"/>
            <a:ext cx="6348413" cy="63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218941"/>
            <a:ext cx="11706896" cy="63492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Before birth </a:t>
            </a:r>
            <a:endParaRPr lang="en-US" sz="3200" dirty="0" smtClean="0">
              <a:solidFill>
                <a:srgbClr val="FFC000"/>
              </a:solidFill>
            </a:endParaRPr>
          </a:p>
          <a:p>
            <a:pPr lvl="1"/>
            <a:r>
              <a:rPr lang="en-US" sz="3000" dirty="0" smtClean="0"/>
              <a:t>this </a:t>
            </a:r>
            <a:r>
              <a:rPr lang="en-US" sz="3000" dirty="0"/>
              <a:t>proliferation will be stop </a:t>
            </a:r>
            <a:r>
              <a:rPr lang="en-US" sz="3000" dirty="0" smtClean="0"/>
              <a:t>, so </a:t>
            </a:r>
            <a:r>
              <a:rPr lang="en-US" sz="3000" dirty="0"/>
              <a:t>a fixed number of oocytes (primary oocytes) inside primary follicles (one layer of granulosa cell) </a:t>
            </a:r>
            <a:endParaRPr lang="en-US" sz="3000" dirty="0" smtClean="0">
              <a:solidFill>
                <a:srgbClr val="FFC000"/>
              </a:solidFill>
            </a:endParaRPr>
          </a:p>
          <a:p>
            <a:pPr lvl="1"/>
            <a:r>
              <a:rPr lang="en-US" sz="3000" dirty="0" smtClean="0">
                <a:solidFill>
                  <a:srgbClr val="FFC000"/>
                </a:solidFill>
              </a:rPr>
              <a:t>the primary oocytes enter to first meiotic division to divide the number of chromosomes in to half </a:t>
            </a:r>
          </a:p>
          <a:p>
            <a:pPr lvl="1"/>
            <a:r>
              <a:rPr lang="en-US" sz="3000" dirty="0" smtClean="0">
                <a:solidFill>
                  <a:srgbClr val="92D050"/>
                </a:solidFill>
              </a:rPr>
              <a:t>Directly before birth the first meiotic division stop in  prophase 1 </a:t>
            </a:r>
          </a:p>
          <a:p>
            <a:pPr lvl="1"/>
            <a:r>
              <a:rPr lang="en-US" sz="3000" dirty="0" smtClean="0">
                <a:solidFill>
                  <a:srgbClr val="00B0F0"/>
                </a:solidFill>
              </a:rPr>
              <a:t>So the fetus after birth has primary oocytes in prophase 1 with total number of chromosomes (2N) inside the primary follicle </a:t>
            </a:r>
            <a:endParaRPr lang="en-US" sz="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HUSAMALDEEN\Desktop\2126-158871287173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6" y="749808"/>
            <a:ext cx="6729984" cy="50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449319" cy="63492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birth:</a:t>
            </a:r>
          </a:p>
          <a:p>
            <a:r>
              <a:rPr lang="en-US" sz="3200" dirty="0" smtClean="0">
                <a:solidFill>
                  <a:srgbClr val="92D050"/>
                </a:solidFill>
              </a:rPr>
              <a:t>The primary oocytes suffer from growth and maturation till puberty </a:t>
            </a:r>
            <a:r>
              <a:rPr lang="en-US" sz="3200" dirty="0" smtClean="0">
                <a:solidFill>
                  <a:srgbClr val="FFC000"/>
                </a:solidFill>
              </a:rPr>
              <a:t>(primary oocytes (2N) inside primary follicle)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HUSAMALDEEN\Desktop\3-s2.0-B9780080468846011234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48" y="2231136"/>
            <a:ext cx="580644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449319" cy="63492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puberty:</a:t>
            </a:r>
          </a:p>
          <a:p>
            <a:r>
              <a:rPr lang="en-US" sz="3200" dirty="0" smtClean="0">
                <a:solidFill>
                  <a:srgbClr val="92D050"/>
                </a:solidFill>
              </a:rPr>
              <a:t>The FSH and LH will start to act on ovaries which lead to: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1- growth and maturation (oocytes and follicle) under the effect of FSH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2- formation of zona pellucida in oocytes 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92D050"/>
                </a:solidFill>
              </a:rPr>
              <a:t>3- growth for primary follicle to form secondary follicle (two or more layers of granulosa cells)</a:t>
            </a:r>
          </a:p>
          <a:p>
            <a:pPr marL="457200" lvl="1" indent="0">
              <a:buNone/>
            </a:pPr>
            <a:r>
              <a:rPr lang="en-US" sz="3000" dirty="0" smtClean="0"/>
              <a:t>4- formation of antrum (fill with follicular fluid)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C000"/>
                </a:solidFill>
              </a:rPr>
              <a:t>5- formation of theca cells in secondary follicle (so the estrogen will be increased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3" name="Picture 3" descr="C:\Users\HUSAMALDEEN\Desktop\609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1737360"/>
            <a:ext cx="4389120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Ovaries 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Generally the size of ovaries in cows </a:t>
            </a:r>
          </a:p>
          <a:p>
            <a:pPr lvl="2"/>
            <a:r>
              <a:rPr lang="en-US" sz="2800" dirty="0" smtClean="0">
                <a:solidFill>
                  <a:schemeClr val="accent1"/>
                </a:solidFill>
              </a:rPr>
              <a:t>1.5-5 cm length</a:t>
            </a:r>
          </a:p>
          <a:p>
            <a:pPr lvl="2"/>
            <a:r>
              <a:rPr lang="en-US" sz="2800" dirty="0" smtClean="0">
                <a:solidFill>
                  <a:schemeClr val="accent1"/>
                </a:solidFill>
              </a:rPr>
              <a:t>1.3-3.2 cm width</a:t>
            </a:r>
          </a:p>
          <a:p>
            <a:pPr lvl="2"/>
            <a:r>
              <a:rPr lang="en-US" sz="2800" dirty="0" smtClean="0">
                <a:solidFill>
                  <a:schemeClr val="accent1"/>
                </a:solidFill>
              </a:rPr>
              <a:t>0.6-2 cm thickness</a:t>
            </a:r>
          </a:p>
          <a:p>
            <a:pPr lvl="1"/>
            <a:r>
              <a:rPr lang="en-US" sz="3000" dirty="0" smtClean="0">
                <a:solidFill>
                  <a:schemeClr val="accent6"/>
                </a:solidFill>
              </a:rPr>
              <a:t>in mare 10 cm</a:t>
            </a:r>
          </a:p>
          <a:p>
            <a:pPr lvl="1"/>
            <a:r>
              <a:rPr lang="en-US" sz="3000" dirty="0" smtClean="0">
                <a:solidFill>
                  <a:schemeClr val="accent6"/>
                </a:solidFill>
              </a:rPr>
              <a:t>In ewes 2 cm</a:t>
            </a:r>
          </a:p>
          <a:p>
            <a:pPr lvl="1"/>
            <a:r>
              <a:rPr lang="en-US" sz="3000" dirty="0" smtClean="0">
                <a:solidFill>
                  <a:schemeClr val="accent6"/>
                </a:solidFill>
              </a:rPr>
              <a:t>In pig 3-5 cm </a:t>
            </a:r>
          </a:p>
        </p:txBody>
      </p:sp>
    </p:spTree>
    <p:extLst>
      <p:ext uri="{BB962C8B-B14F-4D97-AF65-F5344CB8AC3E}">
        <p14:creationId xmlns:p14="http://schemas.microsoft.com/office/powerpoint/2010/main" val="17278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218941"/>
            <a:ext cx="11848563" cy="634928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Before ovulation in cows, sheep and goat and after ovulation in mare: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1- the estrogen lead to increasing the LH hormone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2- the LH lead to resumption of first meiosis from prophase 1 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92D050"/>
                </a:solidFill>
              </a:rPr>
              <a:t>3- the first meiotic division will be completed to form secondary oocytes which has half number of chromosomes (1N) as well as first polar body (between vitelline membrane and zona pellucida)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C000"/>
                </a:solidFill>
              </a:rPr>
              <a:t>4- </a:t>
            </a:r>
            <a:r>
              <a:rPr lang="en-US" sz="3000" dirty="0">
                <a:solidFill>
                  <a:srgbClr val="FFC000"/>
                </a:solidFill>
              </a:rPr>
              <a:t>The second meiotic division (meiosis II) </a:t>
            </a:r>
            <a:r>
              <a:rPr lang="en-US" sz="3000" dirty="0" smtClean="0">
                <a:solidFill>
                  <a:srgbClr val="FFC000"/>
                </a:solidFill>
              </a:rPr>
              <a:t>begins immediately </a:t>
            </a:r>
            <a:r>
              <a:rPr lang="en-US" sz="3000" dirty="0">
                <a:solidFill>
                  <a:srgbClr val="FFC000"/>
                </a:solidFill>
              </a:rPr>
              <a:t>after completion of </a:t>
            </a:r>
            <a:r>
              <a:rPr lang="en-US" sz="3000" dirty="0" smtClean="0">
                <a:solidFill>
                  <a:srgbClr val="FFC000"/>
                </a:solidFill>
              </a:rPr>
              <a:t>the first division and arrested again at </a:t>
            </a:r>
            <a:r>
              <a:rPr lang="en-US" sz="3000" dirty="0">
                <a:solidFill>
                  <a:srgbClr val="FFC000"/>
                </a:solidFill>
              </a:rPr>
              <a:t>metaphase II</a:t>
            </a:r>
            <a:endParaRPr lang="en-US" sz="30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218941"/>
            <a:ext cx="11848563" cy="63492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During fertilization: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1- the penetration of oocytes by sperm </a:t>
            </a:r>
            <a:r>
              <a:rPr lang="en-US" sz="3000" dirty="0">
                <a:solidFill>
                  <a:srgbClr val="FFFF00"/>
                </a:solidFill>
              </a:rPr>
              <a:t>stimulate </a:t>
            </a:r>
            <a:r>
              <a:rPr lang="en-US" sz="3000" dirty="0" smtClean="0">
                <a:solidFill>
                  <a:srgbClr val="FFFF00"/>
                </a:solidFill>
              </a:rPr>
              <a:t>the resumption </a:t>
            </a:r>
            <a:r>
              <a:rPr lang="en-US" sz="3000" dirty="0">
                <a:solidFill>
                  <a:srgbClr val="FFFF00"/>
                </a:solidFill>
              </a:rPr>
              <a:t>of </a:t>
            </a:r>
            <a:r>
              <a:rPr lang="en-US" sz="3000" dirty="0" smtClean="0">
                <a:solidFill>
                  <a:srgbClr val="FFFF00"/>
                </a:solidFill>
              </a:rPr>
              <a:t>second meiosis </a:t>
            </a:r>
            <a:r>
              <a:rPr lang="en-US" sz="3000" dirty="0">
                <a:solidFill>
                  <a:srgbClr val="FFFF00"/>
                </a:solidFill>
              </a:rPr>
              <a:t>from </a:t>
            </a:r>
            <a:r>
              <a:rPr lang="en-US" sz="3000" dirty="0" smtClean="0">
                <a:solidFill>
                  <a:srgbClr val="FFFF00"/>
                </a:solidFill>
              </a:rPr>
              <a:t>metaphase II  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2- the </a:t>
            </a:r>
            <a:r>
              <a:rPr lang="en-US" sz="3000" dirty="0">
                <a:solidFill>
                  <a:srgbClr val="00B0F0"/>
                </a:solidFill>
              </a:rPr>
              <a:t>second meiosis </a:t>
            </a:r>
            <a:r>
              <a:rPr lang="en-US" sz="3000" dirty="0" smtClean="0">
                <a:solidFill>
                  <a:srgbClr val="00B0F0"/>
                </a:solidFill>
              </a:rPr>
              <a:t>will be completed to form the ova as well as the second polar body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C000"/>
                </a:solidFill>
              </a:rPr>
              <a:t>3- the union between ova and sperm will be occur </a:t>
            </a:r>
            <a:endParaRPr lang="en-US" sz="3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HUSAMALDEEN\Desktop\Screenshot 2024-10-15 1237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6" y="219075"/>
            <a:ext cx="10344444" cy="63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18941"/>
            <a:ext cx="11230377" cy="63492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Parts female reproductive system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Location of Ovaries </a:t>
            </a:r>
          </a:p>
          <a:p>
            <a:pPr lvl="1"/>
            <a:r>
              <a:rPr lang="en-US" sz="3200" dirty="0">
                <a:effectLst/>
              </a:rPr>
              <a:t>On the lateral surface and in front of the pelvic </a:t>
            </a:r>
            <a:r>
              <a:rPr lang="en-US" sz="3200" dirty="0" smtClean="0">
                <a:effectLst/>
              </a:rPr>
              <a:t>entrance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ttached </a:t>
            </a:r>
            <a:r>
              <a:rPr lang="en-US" sz="3200" dirty="0"/>
              <a:t>to the lateral abdominal wall by the cranial part of the broad ligament of the uterus – </a:t>
            </a:r>
            <a:r>
              <a:rPr lang="en-US" sz="3200" dirty="0" err="1"/>
              <a:t>mesovarium</a:t>
            </a:r>
            <a:r>
              <a:rPr lang="en-US" sz="3200" dirty="0"/>
              <a:t>.</a:t>
            </a:r>
          </a:p>
          <a:p>
            <a:pPr lvl="1"/>
            <a:endParaRPr lang="ar-IQ" sz="3200" dirty="0" smtClean="0">
              <a:effectLst/>
            </a:endParaRPr>
          </a:p>
          <a:p>
            <a:pPr marL="457200" lvl="1" indent="0">
              <a:buNone/>
            </a:pP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AutoShape 2" descr="C:\Users\HUSAMA~1\AppData\Local\Temp\0124-Structure-of-ovary-of-animals-cow-Ovary.jpg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36" y="571500"/>
            <a:ext cx="5377978" cy="449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77440" y="5547283"/>
            <a:ext cx="706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is attached to the lateral abdominal wall by the cranial part of the broad ligament of the uterus – </a:t>
            </a:r>
            <a:r>
              <a:rPr lang="en-US" sz="2000" dirty="0" err="1"/>
              <a:t>mesovarium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4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8343"/>
            <a:ext cx="5592989" cy="48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1229" y="5394849"/>
            <a:ext cx="10101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Ovary is Bean shaped and much larger, 7 to 8 cm long, 3 to 4 cm thick, weighs 70 to 80 </a:t>
            </a:r>
            <a:r>
              <a:rPr lang="en-US" sz="2400" dirty="0" err="1"/>
              <a:t>gm</a:t>
            </a:r>
            <a:r>
              <a:rPr lang="en-US" sz="2400" dirty="0"/>
              <a:t> in mare. Situated in the </a:t>
            </a:r>
            <a:r>
              <a:rPr lang="en-US" sz="2400" dirty="0" err="1"/>
              <a:t>sublumbar</a:t>
            </a:r>
            <a:r>
              <a:rPr lang="en-US" sz="2400" dirty="0"/>
              <a:t> region under the 4</a:t>
            </a:r>
            <a:r>
              <a:rPr lang="en-US" sz="2400" baseline="30000" dirty="0"/>
              <a:t>th</a:t>
            </a:r>
            <a:r>
              <a:rPr lang="en-US" sz="2400" dirty="0"/>
              <a:t> or 5</a:t>
            </a:r>
            <a:r>
              <a:rPr lang="en-US" sz="2400" baseline="30000" dirty="0"/>
              <a:t>th</a:t>
            </a:r>
            <a:r>
              <a:rPr lang="en-US" sz="2400" dirty="0"/>
              <a:t> lumbar vertebra.</a:t>
            </a:r>
          </a:p>
        </p:txBody>
      </p:sp>
    </p:spTree>
    <p:extLst>
      <p:ext uri="{BB962C8B-B14F-4D97-AF65-F5344CB8AC3E}">
        <p14:creationId xmlns:p14="http://schemas.microsoft.com/office/powerpoint/2010/main" val="30773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Structure of ovary of animals - Sow Ov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5944"/>
            <a:ext cx="3549196" cy="47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8615" y="5573486"/>
            <a:ext cx="67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Extended inside the abdominal cavity beside pelvic brim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76225"/>
            <a:ext cx="42481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2100" y="5105311"/>
            <a:ext cx="939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two layers of the ovarian bursa continue to the </a:t>
            </a:r>
            <a:r>
              <a:rPr lang="en-US" sz="2400" dirty="0" err="1"/>
              <a:t>cornu</a:t>
            </a:r>
            <a:r>
              <a:rPr lang="en-US" sz="2400" dirty="0"/>
              <a:t> of the uterus consisting </a:t>
            </a:r>
            <a:r>
              <a:rPr lang="en-US" sz="2400" dirty="0" err="1"/>
              <a:t>mesosalphinx</a:t>
            </a:r>
            <a:r>
              <a:rPr lang="en-US" sz="2400" dirty="0"/>
              <a:t> and the ovarian ligament. The bursa has a slit-like opening ventrally.</a:t>
            </a:r>
          </a:p>
        </p:txBody>
      </p:sp>
    </p:spTree>
    <p:extLst>
      <p:ext uri="{BB962C8B-B14F-4D97-AF65-F5344CB8AC3E}">
        <p14:creationId xmlns:p14="http://schemas.microsoft.com/office/powerpoint/2010/main" val="30773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13168</TotalTime>
  <Words>1423</Words>
  <Application>Microsoft Office PowerPoint</Application>
  <PresentationFormat>Custom</PresentationFormat>
  <Paragraphs>266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Damask</vt:lpstr>
      <vt:lpstr>Anatomy of female reproductive system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Development of female reproductive system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Oogenesis (Ovigenesis)</dc:title>
  <dc:creator>reviewer</dc:creator>
  <cp:lastModifiedBy>HUSAMALDEEN</cp:lastModifiedBy>
  <cp:revision>67</cp:revision>
  <dcterms:created xsi:type="dcterms:W3CDTF">2018-12-05T09:11:38Z</dcterms:created>
  <dcterms:modified xsi:type="dcterms:W3CDTF">2025-10-08T18:00:02Z</dcterms:modified>
</cp:coreProperties>
</file>